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7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96" r:id="rId29"/>
    <p:sldId id="335" r:id="rId30"/>
    <p:sldId id="304" r:id="rId31"/>
    <p:sldId id="323" r:id="rId32"/>
    <p:sldId id="395" r:id="rId33"/>
    <p:sldId id="325" r:id="rId34"/>
    <p:sldId id="342" r:id="rId35"/>
    <p:sldId id="398" r:id="rId36"/>
    <p:sldId id="327" r:id="rId37"/>
    <p:sldId id="397" r:id="rId38"/>
    <p:sldId id="330" r:id="rId39"/>
    <p:sldId id="357" r:id="rId40"/>
    <p:sldId id="358" r:id="rId41"/>
    <p:sldId id="326" r:id="rId42"/>
    <p:sldId id="331" r:id="rId43"/>
    <p:sldId id="399" r:id="rId44"/>
    <p:sldId id="374" r:id="rId45"/>
    <p:sldId id="372" r:id="rId46"/>
    <p:sldId id="333" r:id="rId47"/>
    <p:sldId id="400" r:id="rId48"/>
    <p:sldId id="375" r:id="rId49"/>
    <p:sldId id="355" r:id="rId50"/>
    <p:sldId id="348" r:id="rId51"/>
    <p:sldId id="290" r:id="rId52"/>
    <p:sldId id="311" r:id="rId53"/>
    <p:sldId id="312" r:id="rId54"/>
    <p:sldId id="313" r:id="rId55"/>
    <p:sldId id="314" r:id="rId56"/>
    <p:sldId id="316" r:id="rId57"/>
    <p:sldId id="317" r:id="rId58"/>
    <p:sldId id="352" r:id="rId59"/>
    <p:sldId id="359" r:id="rId60"/>
    <p:sldId id="267" r:id="rId61"/>
    <p:sldId id="385" r:id="rId62"/>
    <p:sldId id="388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1119" autoAdjust="0"/>
  </p:normalViewPr>
  <p:slideViewPr>
    <p:cSldViewPr>
      <p:cViewPr>
        <p:scale>
          <a:sx n="66" d="100"/>
          <a:sy n="66" d="100"/>
        </p:scale>
        <p:origin x="147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08649440"/>
        <c:axId val="308645912"/>
      </c:barChart>
      <c:catAx>
        <c:axId val="308649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645912"/>
        <c:crosses val="autoZero"/>
        <c:auto val="1"/>
        <c:lblAlgn val="ctr"/>
        <c:lblOffset val="100"/>
        <c:noMultiLvlLbl val="0"/>
      </c:catAx>
      <c:valAx>
        <c:axId val="30864591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64944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Search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Product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Compare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Suggestion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Import Excel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Get data from web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9/4/2014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1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5.jpe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5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6.wmf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8.wmf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09.wmf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1.jpg"/><Relationship Id="rId7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1.jpe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2.jpeg"/><Relationship Id="rId7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10" Type="http://schemas.openxmlformats.org/officeDocument/2006/relationships/image" Target="../media/image126.png"/><Relationship Id="rId4" Type="http://schemas.openxmlformats.org/officeDocument/2006/relationships/image" Target="../media/image123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0" y="1525988"/>
            <a:ext cx="5181600" cy="5095876"/>
            <a:chOff x="5181600" y="1566862"/>
            <a:chExt cx="3992563" cy="5095876"/>
          </a:xfrm>
        </p:grpSpPr>
        <p:sp>
          <p:nvSpPr>
            <p:cNvPr id="6" name="Rectangle 5"/>
            <p:cNvSpPr/>
            <p:nvPr/>
          </p:nvSpPr>
          <p:spPr>
            <a:xfrm>
              <a:off x="5181600" y="1566862"/>
              <a:ext cx="3992563" cy="566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1-From </a:t>
              </a:r>
              <a:r>
                <a:rPr lang="en-US" b="1" dirty="0"/>
                <a:t>Clicked Node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600" y="2460625"/>
              <a:ext cx="3962400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2-Get Parent “table” </a:t>
              </a:r>
              <a:r>
                <a:rPr lang="en-US" b="1" dirty="0"/>
                <a:t>Node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600" y="3352800"/>
              <a:ext cx="3962400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3-Get </a:t>
              </a:r>
              <a:r>
                <a:rPr lang="en-US" b="1" dirty="0"/>
                <a:t>All Child Node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1600" y="4213225"/>
              <a:ext cx="3979863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4-Stop </a:t>
              </a:r>
              <a:r>
                <a:rPr lang="en-US" b="1" dirty="0"/>
                <a:t>When Meet “HTML </a:t>
              </a:r>
              <a:r>
                <a:rPr lang="en-US" b="1" dirty="0" err="1" smtClean="0"/>
                <a:t>Node”Or</a:t>
              </a:r>
              <a:r>
                <a:rPr lang="en-US" b="1" dirty="0" smtClean="0"/>
                <a:t> Meet “ID”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5105400"/>
              <a:ext cx="39798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5-Take </a:t>
              </a:r>
              <a:r>
                <a:rPr lang="en-US" b="1" dirty="0" err="1"/>
                <a:t>XPath</a:t>
              </a:r>
              <a:r>
                <a:rPr lang="en-US" b="1" dirty="0"/>
                <a:t> 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600" y="6096000"/>
              <a:ext cx="39925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6-Get </a:t>
              </a:r>
              <a:r>
                <a:rPr lang="en-US" b="1" dirty="0"/>
                <a:t>Data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911181" y="20796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928644" y="29718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974681" y="38322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974681" y="47244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6979444" y="57150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588459" y="4869238"/>
            <a:ext cx="421941" cy="260623"/>
            <a:chOff x="6588459" y="4866870"/>
            <a:chExt cx="421941" cy="260623"/>
          </a:xfrm>
        </p:grpSpPr>
        <p:sp>
          <p:nvSpPr>
            <p:cNvPr id="49" name="Rectangle 48"/>
            <p:cNvSpPr/>
            <p:nvPr/>
          </p:nvSpPr>
          <p:spPr>
            <a:xfrm>
              <a:off x="6588459" y="4866870"/>
              <a:ext cx="421941" cy="260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1050" y="4904670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541" y="6558314"/>
            <a:ext cx="403411" cy="223486"/>
            <a:chOff x="953215" y="4992717"/>
            <a:chExt cx="403411" cy="22348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1979" y="5016345"/>
              <a:ext cx="260237" cy="19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953215" y="4992717"/>
              <a:ext cx="403411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83356" y="6558314"/>
            <a:ext cx="412677" cy="223486"/>
            <a:chOff x="8225292" y="5122272"/>
            <a:chExt cx="412677" cy="22348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83251" y="5139147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8225292" y="5122272"/>
              <a:ext cx="412677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53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280234"/>
            <a:ext cx="6912088" cy="231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3889" y="3540810"/>
            <a:ext cx="316483" cy="620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117" y="4213142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419600"/>
            <a:ext cx="978056" cy="16910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72322" y="3305439"/>
            <a:ext cx="30924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495369"/>
            <a:ext cx="285124" cy="27213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5105400"/>
            <a:ext cx="445358" cy="126016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26944" y="3495369"/>
            <a:ext cx="5973810" cy="2870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6400800" y="5105400"/>
            <a:ext cx="1438826" cy="127329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65787" y="3300967"/>
            <a:ext cx="2991443" cy="19440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57127" y="3297701"/>
            <a:ext cx="3394970" cy="1976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56847" y="6378690"/>
            <a:ext cx="1942039" cy="2679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699818" y="5649050"/>
            <a:ext cx="209862" cy="74452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  <p:bldP spid="55" grpId="0" animBg="1"/>
      <p:bldP spid="56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2851150" y="646733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2010"/>
            <a:ext cx="7924799" cy="42126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629" y="2667000"/>
            <a:ext cx="6625771" cy="175133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8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85188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sp>
        <p:nvSpPr>
          <p:cNvPr id="5" name="Oval 4"/>
          <p:cNvSpPr/>
          <p:nvPr/>
        </p:nvSpPr>
        <p:spPr>
          <a:xfrm>
            <a:off x="0" y="4359275"/>
            <a:ext cx="4343400" cy="2328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343400" y="4876800"/>
            <a:ext cx="609600" cy="646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917141" y="4502986"/>
            <a:ext cx="825867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7972" y="2606717"/>
            <a:ext cx="2497228" cy="1752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3505200" y="3482996"/>
            <a:ext cx="1371600" cy="374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917141" y="3713935"/>
            <a:ext cx="74892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5564841" y="3549650"/>
            <a:ext cx="381000" cy="166399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954806" y="4179820"/>
            <a:ext cx="2579593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Suggest for user </a:t>
            </a:r>
          </a:p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make decision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  <p:bldP spid="15" grpId="0" animBg="1"/>
      <p:bldP spid="16" grpId="0" animBg="1"/>
      <p:bldP spid="20" grpId="0" animBg="1"/>
      <p:bldP spid="14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2009820"/>
            <a:ext cx="7050741" cy="34025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4096" y="5501406"/>
            <a:ext cx="4100608" cy="131592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3657600" y="2547150"/>
            <a:ext cx="3691950" cy="21681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295400" y="4800873"/>
            <a:ext cx="18887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8" y="5594871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0" y="6180455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3" y="5634747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304800" y="1551403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7600" y="2086410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236584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260790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63593" y="286234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72558" y="361226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77040" y="389252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2558" y="415906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83975" y="2421864"/>
            <a:ext cx="2421225" cy="1959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0" y="5963529"/>
            <a:ext cx="4114800" cy="74207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096000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59849"/>
          <a:stretch/>
        </p:blipFill>
        <p:spPr>
          <a:xfrm>
            <a:off x="152400" y="2052359"/>
            <a:ext cx="4419601" cy="3734356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556614" y="5426021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730" r="4657" b="31454"/>
          <a:stretch/>
        </p:blipFill>
        <p:spPr>
          <a:xfrm>
            <a:off x="4648200" y="2052359"/>
            <a:ext cx="4343400" cy="3742994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6280601" y="5421868"/>
            <a:ext cx="2710999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videocardbenchmark.net</a:t>
            </a:r>
            <a:endParaRPr lang="en-US" i="1" u="sng" dirty="0"/>
          </a:p>
        </p:txBody>
      </p:sp>
      <p:sp>
        <p:nvSpPr>
          <p:cNvPr id="15" name="Rectangle 14"/>
          <p:cNvSpPr/>
          <p:nvPr/>
        </p:nvSpPr>
        <p:spPr>
          <a:xfrm>
            <a:off x="152400" y="2034429"/>
            <a:ext cx="1371600" cy="3760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97924" y="2052359"/>
            <a:ext cx="974077" cy="3373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10401" y="2133409"/>
            <a:ext cx="1981200" cy="329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48200" y="2135739"/>
            <a:ext cx="1143000" cy="365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2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 animBg="1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10" y="1447800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239408" y="3870759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8039" y="4941570"/>
            <a:ext cx="1992561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>
            <a:stCxn id="16" idx="1"/>
            <a:endCxn id="11" idx="2"/>
          </p:cNvCxnSpPr>
          <p:nvPr/>
        </p:nvCxnSpPr>
        <p:spPr>
          <a:xfrm flipH="1" flipV="1">
            <a:off x="1485102" y="4270869"/>
            <a:ext cx="1322937" cy="7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0094" y="3891891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5194" y="1929342"/>
            <a:ext cx="5457142" cy="4547658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5563"/>
          <a:stretch/>
        </p:blipFill>
        <p:spPr>
          <a:xfrm>
            <a:off x="285194" y="2034225"/>
            <a:ext cx="5457143" cy="134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5920" b="22685"/>
          <a:stretch/>
        </p:blipFill>
        <p:spPr>
          <a:xfrm>
            <a:off x="285194" y="4343400"/>
            <a:ext cx="5457142" cy="201754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13765" y="4114800"/>
            <a:ext cx="8966" cy="176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13765" y="38862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2140" y="36576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12140" y="3446925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5194" y="2034225"/>
            <a:ext cx="5457142" cy="210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193" y="5715000"/>
            <a:ext cx="5457142" cy="245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5742335" y="1992975"/>
            <a:ext cx="811441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13.022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5742335" y="5715000"/>
            <a:ext cx="697627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3.302</a:t>
            </a:r>
            <a:endParaRPr lang="en-US" sz="16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75996"/>
                  </p:ext>
                </p:extLst>
              </p:nvPr>
            </p:nvGraphicFramePr>
            <p:xfrm>
              <a:off x="5410200" y="2714117"/>
              <a:ext cx="3422426" cy="289458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33251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13022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3302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r>
                            <a:rPr lang="en-US" b="1" dirty="0" smtClean="0">
                              <a:solidFill>
                                <a:srgbClr val="FF0000"/>
                              </a:solidFill>
                            </a:rPr>
                            <a:t>24.95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1429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3" marR="91443" anchor="ctr">
                        <a:blipFill rotWithShape="0">
                          <a:blip r:embed="rId8"/>
                          <a:stretch>
                            <a:fillRect l="-100356" t="-97872" r="-1779" b="-68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Curved Up Arrow 49"/>
          <p:cNvSpPr/>
          <p:nvPr/>
        </p:nvSpPr>
        <p:spPr>
          <a:xfrm rot="19656904">
            <a:off x="6491292" y="5790922"/>
            <a:ext cx="914400" cy="457200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rot="3257078" flipV="1">
            <a:off x="6574920" y="1935942"/>
            <a:ext cx="914400" cy="460794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304360" y="3544567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1945" y="3553178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3" idx="2"/>
            <a:endCxn id="43" idx="0"/>
          </p:cNvCxnSpPr>
          <p:nvPr/>
        </p:nvCxnSpPr>
        <p:spPr>
          <a:xfrm>
            <a:off x="1527639" y="3932156"/>
            <a:ext cx="1486125" cy="1782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31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 animBg="1"/>
      <p:bldP spid="43" grpId="0" animBg="1"/>
      <p:bldP spid="45" grpId="0" animBg="1"/>
      <p:bldP spid="46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5909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87" y="1457325"/>
            <a:ext cx="6219825" cy="3943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34000" y="1828800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00" y="4114800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375" y="1411465"/>
            <a:ext cx="6200775" cy="5446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79868" y="2060662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79868" y="4134732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79868" y="6253235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256213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2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6938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291550"/>
              </p:ext>
            </p:extLst>
          </p:nvPr>
        </p:nvGraphicFramePr>
        <p:xfrm>
          <a:off x="1900238" y="5372100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3"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372100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6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include product’s score and </a:t>
            </a:r>
            <a:r>
              <a:rPr lang="en-US" sz="2000" b="1" dirty="0">
                <a:sym typeface="Wingdings" panose="05000000000000000000" pitchFamily="2" charset="2"/>
              </a:rPr>
              <a:t>t</a:t>
            </a:r>
            <a:r>
              <a:rPr lang="en-US" sz="2000" b="1" dirty="0" smtClean="0">
                <a:sym typeface="Wingdings" panose="05000000000000000000" pitchFamily="2" charset="2"/>
              </a:rPr>
              <a:t>ake the best product’s score.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72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4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31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956367"/>
              </p:ext>
            </p:extLst>
          </p:nvPr>
        </p:nvGraphicFramePr>
        <p:xfrm>
          <a:off x="3419182" y="4800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800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517345"/>
              </p:ext>
            </p:extLst>
          </p:nvPr>
        </p:nvGraphicFramePr>
        <p:xfrm>
          <a:off x="5785864" y="482830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82830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5" y="3794518"/>
            <a:ext cx="7082971" cy="1782899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75726" y="3468191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50232" y="5390862"/>
            <a:ext cx="14675" cy="41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344784" y="320040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331337" y="578681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46639" y="5178677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4464" y="4548975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alias include store, product’s price.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52047"/>
              </p:ext>
            </p:extLst>
          </p:nvPr>
        </p:nvGraphicFramePr>
        <p:xfrm>
          <a:off x="765629" y="1389759"/>
          <a:ext cx="7924801" cy="54445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87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5992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280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42.71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dk1"/>
                          </a:solidFill>
                        </a:rPr>
                        <a:t>37.40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24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78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59354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985262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8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9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405015"/>
              </p:ext>
            </p:extLst>
          </p:nvPr>
        </p:nvGraphicFramePr>
        <p:xfrm>
          <a:off x="3359150" y="61214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0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50" y="61214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203138"/>
              </p:ext>
            </p:extLst>
          </p:nvPr>
        </p:nvGraphicFramePr>
        <p:xfrm>
          <a:off x="6314623" y="6132286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11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6132286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FF00"/>
                </a:solidFill>
              </a:rPr>
              <a:t>Product’s</a:t>
            </a:r>
            <a:r>
              <a:rPr lang="en-US" sz="2000" dirty="0"/>
              <a:t> </a:t>
            </a:r>
            <a:r>
              <a:rPr lang="en-US" b="1" dirty="0">
                <a:solidFill>
                  <a:srgbClr val="FFFF00"/>
                </a:solidFill>
              </a:rPr>
              <a:t>score</a:t>
            </a:r>
            <a:r>
              <a:rPr lang="en-US" sz="2000" dirty="0"/>
              <a:t> on the scale from </a:t>
            </a:r>
            <a:r>
              <a:rPr lang="en-US" sz="2000" dirty="0">
                <a:solidFill>
                  <a:srgbClr val="FFFF00"/>
                </a:solidFill>
              </a:rPr>
              <a:t>1</a:t>
            </a:r>
            <a:r>
              <a:rPr lang="en-US" sz="2000" dirty="0"/>
              <a:t> to </a:t>
            </a:r>
            <a:r>
              <a:rPr lang="en-US" b="1" dirty="0">
                <a:solidFill>
                  <a:srgbClr val="FFFF00"/>
                </a:solidFill>
              </a:rPr>
              <a:t>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>
                <a:solidFill>
                  <a:srgbClr val="FFFF00"/>
                </a:solidFill>
              </a:rPr>
              <a:t>p</a:t>
            </a:r>
            <a:r>
              <a:rPr lang="en-US" sz="2000" dirty="0" smtClean="0">
                <a:solidFill>
                  <a:srgbClr val="FFFF00"/>
                </a:solidFill>
              </a:rPr>
              <a:t>rice </a:t>
            </a:r>
            <a:r>
              <a:rPr lang="en-US" sz="2000" dirty="0">
                <a:solidFill>
                  <a:srgbClr val="FFFF00"/>
                </a:solidFill>
              </a:rPr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endParaRPr lang="en-GB" sz="20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2000"/>
                  <a:t>R</a:t>
                </a:r>
                <a:r>
                  <a:rPr lang="vi-VN" sz="2000"/>
                  <a:t>eference</a:t>
                </a:r>
                <a:r>
                  <a:rPr lang="en-US" sz="2000"/>
                  <a:t> : http://</a:t>
                </a:r>
                <a:r>
                  <a:rPr lang="en-US" sz="2000" smtClean="0"/>
                  <a:t>www.catalysoft.com/articles/strikeamatch.html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0">
                <a:blip r:embed="rId2"/>
                <a:stretch>
                  <a:fillRect l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3261</TotalTime>
  <Words>1396</Words>
  <Application>Microsoft Office PowerPoint</Application>
  <PresentationFormat>On-screen Show (4:3)</PresentationFormat>
  <Paragraphs>375</Paragraphs>
  <Slides>65</Slides>
  <Notes>7</Notes>
  <HiddenSlides>6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宋体</vt:lpstr>
      <vt:lpstr>Arial</vt:lpstr>
      <vt:lpstr>Calibri</vt:lpstr>
      <vt:lpstr>Calibri (Body)</vt:lpstr>
      <vt:lpstr>Calibri Light</vt:lpstr>
      <vt:lpstr>Cambria Math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394</cp:revision>
  <dcterms:created xsi:type="dcterms:W3CDTF">2004-09-21T09:36:36Z</dcterms:created>
  <dcterms:modified xsi:type="dcterms:W3CDTF">2014-09-04T00:49:09Z</dcterms:modified>
</cp:coreProperties>
</file>